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07" r:id="rId17"/>
    <p:sldId id="308" r:id="rId18"/>
    <p:sldId id="309" r:id="rId19"/>
    <p:sldId id="314" r:id="rId20"/>
    <p:sldId id="310" r:id="rId21"/>
    <p:sldId id="311" r:id="rId22"/>
    <p:sldId id="271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312" r:id="rId37"/>
    <p:sldId id="313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5" r:id="rId55"/>
    <p:sldId id="306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7" autoAdjust="0"/>
    <p:restoredTop sz="94660"/>
  </p:normalViewPr>
  <p:slideViewPr>
    <p:cSldViewPr>
      <p:cViewPr varScale="1">
        <p:scale>
          <a:sx n="107" d="100"/>
          <a:sy n="107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A7CC-AE5C-4DB2-9BB6-F9A0E720B7F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EE97-24FD-4E41-8AED-DB7DBD2EB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base.com/fots2/corregidor&amp;page=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en/c/c6/Breakout2600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Fortress SQL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dirty="0" smtClean="0"/>
              <a:t>Using Security Best Practices to Lockdown Your Databases and Applications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3160" y="5257800"/>
            <a:ext cx="3251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K. Brian Kelley</a:t>
            </a:r>
          </a:p>
          <a:p>
            <a:pPr algn="r"/>
            <a:r>
              <a:rPr lang="en-US" dirty="0" smtClean="0"/>
              <a:t>Charlotte SQL Server User Group</a:t>
            </a:r>
            <a:endParaRPr lang="en-US" dirty="0" smtClean="0"/>
          </a:p>
          <a:p>
            <a:pPr algn="r"/>
            <a:r>
              <a:rPr lang="en-US" dirty="0" smtClean="0"/>
              <a:t>17</a:t>
            </a:r>
            <a:r>
              <a:rPr lang="en-US" dirty="0" smtClean="0"/>
              <a:t> </a:t>
            </a:r>
            <a:r>
              <a:rPr lang="en-US" dirty="0" smtClean="0"/>
              <a:t>February 2009</a:t>
            </a:r>
            <a:endParaRPr lang="en-US" dirty="0"/>
          </a:p>
        </p:txBody>
      </p:sp>
      <p:pic>
        <p:nvPicPr>
          <p:cNvPr id="19460" name="Picture 4" descr="Battery Wa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3764411" cy="2752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attacker breaches our web application:</a:t>
            </a:r>
          </a:p>
          <a:p>
            <a:pPr lvl="1"/>
            <a:r>
              <a:rPr lang="en-US" dirty="0" smtClean="0"/>
              <a:t>Gets personal identification data</a:t>
            </a:r>
          </a:p>
          <a:p>
            <a:pPr lvl="1"/>
            <a:r>
              <a:rPr lang="en-US" dirty="0" smtClean="0"/>
              <a:t>Gets credit card numbers</a:t>
            </a:r>
          </a:p>
          <a:p>
            <a:r>
              <a:rPr lang="en-US" dirty="0" smtClean="0"/>
              <a:t>We know we’re good, so we say it’s not very likely. What exactly does that mean?</a:t>
            </a:r>
          </a:p>
          <a:p>
            <a:r>
              <a:rPr lang="en-US" dirty="0" smtClean="0"/>
              <a:t>We know the company is going to take a publicity hit. How much will it cost?</a:t>
            </a:r>
          </a:p>
          <a:p>
            <a:r>
              <a:rPr lang="en-US" dirty="0" smtClean="0"/>
              <a:t>Can we measure any of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likely is an incident to occur in a year?</a:t>
            </a:r>
          </a:p>
          <a:p>
            <a:r>
              <a:rPr lang="en-US" dirty="0" smtClean="0"/>
              <a:t>How much damage will we suffer?</a:t>
            </a:r>
          </a:p>
          <a:p>
            <a:r>
              <a:rPr lang="en-US" dirty="0" smtClean="0"/>
              <a:t>Looking for reasonable estimates.</a:t>
            </a:r>
          </a:p>
          <a:p>
            <a:r>
              <a:rPr lang="en-US" dirty="0" smtClean="0"/>
              <a:t>Business likes this a lot.</a:t>
            </a:r>
          </a:p>
          <a:p>
            <a:r>
              <a:rPr lang="en-US" dirty="0" smtClean="0"/>
              <a:t>Allows us to justify spending more resources.</a:t>
            </a:r>
          </a:p>
          <a:p>
            <a:r>
              <a:rPr lang="en-US" dirty="0" smtClean="0"/>
              <a:t>Harder to do, but obviously worth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attacker breaches our web application:</a:t>
            </a:r>
          </a:p>
          <a:p>
            <a:pPr lvl="1"/>
            <a:r>
              <a:rPr lang="en-US" dirty="0" smtClean="0"/>
              <a:t>Gets personal identification data</a:t>
            </a:r>
          </a:p>
          <a:p>
            <a:pPr lvl="1"/>
            <a:r>
              <a:rPr lang="en-US" dirty="0" smtClean="0"/>
              <a:t>Gets credit card numbers</a:t>
            </a:r>
          </a:p>
          <a:p>
            <a:r>
              <a:rPr lang="en-US" dirty="0" smtClean="0"/>
              <a:t>Likelihood Estimate: Once every 3 years</a:t>
            </a:r>
          </a:p>
          <a:p>
            <a:r>
              <a:rPr lang="en-US" dirty="0" smtClean="0"/>
              <a:t>Cost: $43.5M</a:t>
            </a:r>
          </a:p>
          <a:p>
            <a:pPr lvl="1"/>
            <a:r>
              <a:rPr lang="en-US" dirty="0" smtClean="0"/>
              <a:t>Customer Notification: $1.5M</a:t>
            </a:r>
          </a:p>
          <a:p>
            <a:pPr lvl="1"/>
            <a:r>
              <a:rPr lang="en-US" dirty="0" smtClean="0"/>
              <a:t>Loss of Business: $37M</a:t>
            </a:r>
          </a:p>
          <a:p>
            <a:pPr lvl="1"/>
            <a:r>
              <a:rPr lang="en-US" dirty="0" smtClean="0"/>
              <a:t>Fix Security Hole: $5M</a:t>
            </a:r>
          </a:p>
          <a:p>
            <a:r>
              <a:rPr lang="en-US" dirty="0" smtClean="0"/>
              <a:t>Annual Loss Expectancy = $43.5M / 3 = </a:t>
            </a:r>
            <a:r>
              <a:rPr lang="en-US" b="1" dirty="0" smtClean="0"/>
              <a:t>$14.5M</a:t>
            </a:r>
          </a:p>
          <a:p>
            <a:r>
              <a:rPr lang="en-US" i="1" dirty="0" smtClean="0"/>
              <a:t>Think we can get that extra 6 weeks for code review / security fixes now?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vectors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 your inner ninja or thinking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Vectors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of attacking the system (or the users)</a:t>
            </a:r>
          </a:p>
          <a:p>
            <a:r>
              <a:rPr lang="en-US" dirty="0" smtClean="0"/>
              <a:t>First, brainstorm. Don’t throw anything out.</a:t>
            </a:r>
          </a:p>
          <a:p>
            <a:r>
              <a:rPr lang="en-US" dirty="0" smtClean="0"/>
              <a:t>Second, consider likelihood.</a:t>
            </a:r>
          </a:p>
          <a:p>
            <a:r>
              <a:rPr lang="en-US" dirty="0" smtClean="0"/>
              <a:t>Third, estimate damage.</a:t>
            </a:r>
          </a:p>
          <a:p>
            <a:r>
              <a:rPr lang="en-US" dirty="0" smtClean="0"/>
              <a:t>Fourth, determine defenses.</a:t>
            </a:r>
          </a:p>
          <a:p>
            <a:r>
              <a:rPr lang="en-US" dirty="0" smtClean="0"/>
              <a:t>Fifth, calculate expense.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 Application obvious attacks:</a:t>
            </a:r>
          </a:p>
          <a:p>
            <a:pPr lvl="1"/>
            <a:r>
              <a:rPr lang="en-US" dirty="0" smtClean="0"/>
              <a:t>SQL injection </a:t>
            </a:r>
          </a:p>
          <a:p>
            <a:pPr lvl="1"/>
            <a:r>
              <a:rPr lang="en-US" dirty="0" smtClean="0"/>
              <a:t>Cross-site scripting</a:t>
            </a:r>
          </a:p>
          <a:p>
            <a:r>
              <a:rPr lang="en-US" dirty="0" smtClean="0"/>
              <a:t>Attack web server directly</a:t>
            </a:r>
          </a:p>
          <a:p>
            <a:r>
              <a:rPr lang="en-US" dirty="0" smtClean="0"/>
              <a:t>Attack OS directly</a:t>
            </a:r>
          </a:p>
          <a:p>
            <a:r>
              <a:rPr lang="en-US" dirty="0" smtClean="0"/>
              <a:t>Phishing attack on user</a:t>
            </a:r>
          </a:p>
          <a:p>
            <a:pPr lvl="1"/>
            <a:r>
              <a:rPr lang="en-US" dirty="0" smtClean="0"/>
              <a:t>Get an admin to click on a malicious link and steal information</a:t>
            </a:r>
          </a:p>
          <a:p>
            <a:r>
              <a:rPr lang="en-US" dirty="0" smtClean="0"/>
              <a:t>Trojan Horse on user</a:t>
            </a:r>
          </a:p>
          <a:p>
            <a:pPr lvl="1"/>
            <a:r>
              <a:rPr lang="en-US" dirty="0" smtClean="0"/>
              <a:t>Happened with Valve on Half-Life 2. It can happen to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Server Itself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a hard shell, or,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Operating System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</a:p>
          <a:p>
            <a:r>
              <a:rPr lang="en-US" dirty="0" smtClean="0"/>
              <a:t>What is Often Missed</a:t>
            </a:r>
          </a:p>
          <a:p>
            <a:r>
              <a:rPr lang="en-US" dirty="0" smtClean="0"/>
              <a:t>When You Really Have to Lock it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7758"/>
          </a:xfrm>
        </p:spPr>
        <p:txBody>
          <a:bodyPr/>
          <a:lstStyle/>
          <a:p>
            <a:r>
              <a:rPr lang="en-US" dirty="0" smtClean="0"/>
              <a:t>Keep the OS Patched</a:t>
            </a:r>
          </a:p>
          <a:p>
            <a:pPr lvl="1"/>
            <a:r>
              <a:rPr lang="en-US" dirty="0" smtClean="0"/>
              <a:t>MS08-067 (Oct 2008) – Big problem </a:t>
            </a:r>
          </a:p>
          <a:p>
            <a:pPr lvl="1"/>
            <a:r>
              <a:rPr lang="en-US" dirty="0" smtClean="0"/>
              <a:t>SQL Server is usually not the issue!</a:t>
            </a:r>
          </a:p>
          <a:p>
            <a:r>
              <a:rPr lang="en-US" dirty="0" smtClean="0"/>
              <a:t>Know who is in the </a:t>
            </a:r>
            <a:r>
              <a:rPr lang="en-US" b="1" dirty="0" smtClean="0"/>
              <a:t>Administrators</a:t>
            </a:r>
            <a:r>
              <a:rPr lang="en-US" dirty="0" smtClean="0"/>
              <a:t> group</a:t>
            </a:r>
          </a:p>
          <a:p>
            <a:r>
              <a:rPr lang="en-US" dirty="0" smtClean="0"/>
              <a:t>Know who is in the </a:t>
            </a:r>
            <a:r>
              <a:rPr lang="en-US" b="1" dirty="0" smtClean="0"/>
              <a:t>Power Users</a:t>
            </a:r>
            <a:r>
              <a:rPr lang="en-US" dirty="0" smtClean="0"/>
              <a:t> group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2672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smtClean="0"/>
              <a:t>From the 10 Immutable Laws of Security:</a:t>
            </a:r>
            <a:endParaRPr lang="en-US" sz="2400" u="sng" dirty="0" smtClean="0"/>
          </a:p>
          <a:p>
            <a:pPr algn="ctr"/>
            <a:r>
              <a:rPr lang="en-US" sz="2400" b="1" i="1" dirty="0" smtClean="0"/>
              <a:t>Law #2: If a bad guy can alter the operating system on your computer, it's not your computer anymore</a:t>
            </a:r>
            <a:r>
              <a:rPr lang="en-US" sz="2400" b="1" dirty="0" smtClean="0"/>
              <a:t>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i="1" dirty="0" smtClean="0"/>
              <a:t>Law #6: A computer is only as secure as the administrator is trustworthy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MS09-004?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Affects SQL Server 2000 SP4 and 2005 SP2</a:t>
            </a:r>
          </a:p>
          <a:p>
            <a:pPr lvl="1"/>
            <a:r>
              <a:rPr lang="en-US" dirty="0" smtClean="0"/>
              <a:t>SQL Server 2005 SP3 includes the fix</a:t>
            </a:r>
          </a:p>
          <a:p>
            <a:pPr lvl="1"/>
            <a:r>
              <a:rPr lang="en-US" dirty="0" smtClean="0"/>
              <a:t>SQL Server 2008 not affected</a:t>
            </a:r>
          </a:p>
          <a:p>
            <a:r>
              <a:rPr lang="en-US" dirty="0" smtClean="0"/>
              <a:t>Vulnerability in a replication extended stored procedure</a:t>
            </a:r>
          </a:p>
          <a:p>
            <a:r>
              <a:rPr lang="en-US" dirty="0" smtClean="0"/>
              <a:t>Buffer overflow attack</a:t>
            </a:r>
          </a:p>
          <a:p>
            <a:r>
              <a:rPr lang="en-US" dirty="0" smtClean="0"/>
              <a:t>Must be logged on to SQL Server to use it.</a:t>
            </a:r>
          </a:p>
          <a:p>
            <a:r>
              <a:rPr lang="en-US" dirty="0" smtClean="0"/>
              <a:t>Workarounds are to drop or restrict access (DENY EXECUTE) to: </a:t>
            </a:r>
            <a:r>
              <a:rPr lang="en-US" b="1" dirty="0" err="1" smtClean="0"/>
              <a:t>sp_replwritetovarbin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Microsoft SQL Server MVP - 2009</a:t>
            </a:r>
          </a:p>
          <a:p>
            <a:pPr lvl="1"/>
            <a:r>
              <a:rPr lang="en-US" b="1" dirty="0" smtClean="0"/>
              <a:t>Database Administrator / Architect </a:t>
            </a:r>
            <a:r>
              <a:rPr lang="en-US" dirty="0" smtClean="0"/>
              <a:t>(again, and much happier)</a:t>
            </a:r>
          </a:p>
          <a:p>
            <a:r>
              <a:rPr lang="en-US" dirty="0" smtClean="0"/>
              <a:t>Formerly:</a:t>
            </a:r>
          </a:p>
          <a:p>
            <a:pPr lvl="1"/>
            <a:r>
              <a:rPr lang="en-US" dirty="0" smtClean="0"/>
              <a:t>Infrastructure and security architect</a:t>
            </a:r>
          </a:p>
          <a:p>
            <a:pPr lvl="1"/>
            <a:r>
              <a:rPr lang="en-US" dirty="0" smtClean="0"/>
              <a:t>Incident response team lead</a:t>
            </a:r>
          </a:p>
          <a:p>
            <a:r>
              <a:rPr lang="en-US" dirty="0" smtClean="0"/>
              <a:t>Certified Information Systems Auditor (CISA)</a:t>
            </a:r>
          </a:p>
          <a:p>
            <a:r>
              <a:rPr lang="en-US" dirty="0" smtClean="0"/>
              <a:t>SQL Server security columnist / blogger</a:t>
            </a:r>
          </a:p>
          <a:p>
            <a:pPr lvl="1"/>
            <a:r>
              <a:rPr lang="en-US" dirty="0" smtClean="0"/>
              <a:t>SQLServerCentral.com</a:t>
            </a:r>
          </a:p>
          <a:p>
            <a:pPr lvl="1"/>
            <a:r>
              <a:rPr lang="en-US" dirty="0" smtClean="0"/>
              <a:t>MSSQLTips.com</a:t>
            </a:r>
          </a:p>
          <a:p>
            <a:r>
              <a:rPr lang="en-US" dirty="0" smtClean="0"/>
              <a:t>Co-Author of </a:t>
            </a:r>
            <a:r>
              <a:rPr lang="en-US" i="1" dirty="0" smtClean="0"/>
              <a:t>How to Cheat at Securing SQL Server 2005 </a:t>
            </a:r>
            <a:r>
              <a:rPr lang="en-US" dirty="0" smtClean="0"/>
              <a:t>(</a:t>
            </a:r>
            <a:r>
              <a:rPr lang="en-US" dirty="0" err="1" smtClean="0"/>
              <a:t>Syngress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DDL and Login Triggers</a:t>
            </a:r>
          </a:p>
          <a:p>
            <a:r>
              <a:rPr lang="en-US" dirty="0" smtClean="0"/>
              <a:t>Co-Author of </a:t>
            </a:r>
            <a:r>
              <a:rPr lang="en-US" i="1" dirty="0" smtClean="0"/>
              <a:t>Professional SQL Server 2008 Administration </a:t>
            </a:r>
            <a:r>
              <a:rPr lang="en-US" dirty="0" smtClean="0"/>
              <a:t>(</a:t>
            </a:r>
            <a:r>
              <a:rPr lang="en-US" dirty="0" err="1" smtClean="0"/>
              <a:t>Wrox</a:t>
            </a:r>
            <a:r>
              <a:rPr lang="en-US" dirty="0" smtClean="0"/>
              <a:t>) – Securing the Database Engine</a:t>
            </a:r>
          </a:p>
          <a:p>
            <a:endParaRPr lang="en-US" dirty="0"/>
          </a:p>
        </p:txBody>
      </p:sp>
      <p:pic>
        <p:nvPicPr>
          <p:cNvPr id="4" name="Picture 3" descr="MVP_FullColor_ForSc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457200"/>
            <a:ext cx="984958" cy="1545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Often Missed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7758"/>
          </a:xfrm>
        </p:spPr>
        <p:txBody>
          <a:bodyPr/>
          <a:lstStyle/>
          <a:p>
            <a:r>
              <a:rPr lang="en-US" dirty="0" smtClean="0"/>
              <a:t>What other apps are installed?</a:t>
            </a:r>
          </a:p>
          <a:p>
            <a:pPr lvl="1"/>
            <a:r>
              <a:rPr lang="en-US" dirty="0" smtClean="0"/>
              <a:t>IIS – SQL Server Reporting Services</a:t>
            </a:r>
          </a:p>
          <a:p>
            <a:pPr lvl="1"/>
            <a:r>
              <a:rPr lang="en-US" dirty="0" smtClean="0"/>
              <a:t>Backup Agents</a:t>
            </a:r>
          </a:p>
          <a:p>
            <a:pPr lvl="1"/>
            <a:r>
              <a:rPr lang="en-US" dirty="0" smtClean="0"/>
              <a:t>Monitoring Agents</a:t>
            </a:r>
          </a:p>
          <a:p>
            <a:r>
              <a:rPr lang="en-US" dirty="0" smtClean="0"/>
              <a:t>Network Shares</a:t>
            </a:r>
          </a:p>
          <a:p>
            <a:r>
              <a:rPr lang="en-US" dirty="0" smtClean="0"/>
              <a:t>Know who is in </a:t>
            </a:r>
            <a:r>
              <a:rPr lang="en-US" b="1" dirty="0" smtClean="0"/>
              <a:t>Remote Desktop Users</a:t>
            </a:r>
            <a:endParaRPr lang="en-US" dirty="0" smtClean="0"/>
          </a:p>
          <a:p>
            <a:r>
              <a:rPr lang="en-US" dirty="0" smtClean="0"/>
              <a:t>Know who can get physical access: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5287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Law #3: If a bad guy has unrestricted physical access to your computer, it's not your computer anymore </a:t>
            </a:r>
            <a:r>
              <a:rPr lang="en-US" sz="2400" i="1" dirty="0" smtClean="0"/>
              <a:t>– also from the 10 Immutable Laws of Security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Bitlocker</a:t>
            </a:r>
            <a:r>
              <a:rPr lang="en-US" dirty="0" smtClean="0"/>
              <a:t> / EFS - Encryption</a:t>
            </a:r>
          </a:p>
          <a:p>
            <a:r>
              <a:rPr lang="en-US" dirty="0" smtClean="0"/>
              <a:t>IPSEC Policy</a:t>
            </a:r>
          </a:p>
          <a:p>
            <a:r>
              <a:rPr lang="en-US" dirty="0" smtClean="0"/>
              <a:t>Host-Based Intrusion Prevention</a:t>
            </a:r>
          </a:p>
          <a:p>
            <a:r>
              <a:rPr lang="en-US" dirty="0" smtClean="0"/>
              <a:t>Automated Audits</a:t>
            </a:r>
          </a:p>
          <a:p>
            <a:r>
              <a:rPr lang="en-US" dirty="0" smtClean="0"/>
              <a:t>Group Policy- Enforce Settings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security solutions for </a:t>
            </a:r>
            <a:r>
              <a:rPr lang="en-US" dirty="0" err="1" smtClean="0"/>
              <a:t>sql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interrupt this station to look 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DBA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Server Level Security</a:t>
            </a:r>
          </a:p>
          <a:p>
            <a:r>
              <a:rPr lang="en-US" smtClean="0"/>
              <a:t>Database Level Security</a:t>
            </a:r>
          </a:p>
          <a:p>
            <a:r>
              <a:rPr lang="en-US" smtClean="0"/>
              <a:t>Auditing Logins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Surface area is critical</a:t>
            </a:r>
          </a:p>
          <a:p>
            <a:pPr lvl="1"/>
            <a:r>
              <a:rPr lang="en-US" dirty="0" smtClean="0"/>
              <a:t>Surface Area Configuration Tool (2005)</a:t>
            </a:r>
          </a:p>
          <a:p>
            <a:pPr lvl="1"/>
            <a:r>
              <a:rPr lang="en-US" dirty="0" smtClean="0"/>
              <a:t>Surface Area Configuration facet and Policy Management (2008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Use Windows authentication only (if you can)</a:t>
            </a:r>
          </a:p>
          <a:p>
            <a:r>
              <a:rPr lang="en-US" dirty="0" smtClean="0"/>
              <a:t>SA account</a:t>
            </a:r>
          </a:p>
          <a:p>
            <a:pPr lvl="1"/>
            <a:r>
              <a:rPr lang="en-US" dirty="0" smtClean="0"/>
              <a:t>Strong password even if Windows auth only</a:t>
            </a:r>
          </a:p>
          <a:p>
            <a:pPr lvl="2"/>
            <a:r>
              <a:rPr lang="en-US" dirty="0" smtClean="0"/>
              <a:t>Registry hack all it takes to change behavior</a:t>
            </a:r>
          </a:p>
          <a:p>
            <a:pPr lvl="1"/>
            <a:r>
              <a:rPr lang="en-US" dirty="0" smtClean="0"/>
              <a:t>No one should know this password</a:t>
            </a:r>
          </a:p>
          <a:p>
            <a:pPr lvl="2"/>
            <a:r>
              <a:rPr lang="en-US" dirty="0" smtClean="0"/>
              <a:t>Make it impossible to remember (password generator)</a:t>
            </a:r>
          </a:p>
          <a:p>
            <a:pPr lvl="2"/>
            <a:r>
              <a:rPr lang="en-US" dirty="0" smtClean="0"/>
              <a:t>Store it away safely in case you do need it</a:t>
            </a:r>
          </a:p>
          <a:p>
            <a:pPr lvl="2"/>
            <a:r>
              <a:rPr lang="en-US" dirty="0" smtClean="0"/>
              <a:t>Two people generated</a:t>
            </a:r>
          </a:p>
          <a:p>
            <a:pPr lvl="1"/>
            <a:r>
              <a:rPr lang="en-US" dirty="0" smtClean="0"/>
              <a:t>Rename &amp; Disable if possible (SQL Server 2005/2008)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Control membership for </a:t>
            </a:r>
            <a:r>
              <a:rPr lang="en-US" dirty="0" err="1" smtClean="0"/>
              <a:t>SysAdmin</a:t>
            </a:r>
            <a:endParaRPr lang="en-US" dirty="0" smtClean="0"/>
          </a:p>
          <a:p>
            <a:pPr lvl="1"/>
            <a:r>
              <a:rPr lang="en-US" dirty="0" smtClean="0"/>
              <a:t>BUILTIN\Administrators – What to do?</a:t>
            </a:r>
          </a:p>
          <a:p>
            <a:pPr lvl="1"/>
            <a:r>
              <a:rPr lang="en-US" dirty="0" smtClean="0"/>
              <a:t>Cluster service account – not necessary</a:t>
            </a:r>
          </a:p>
          <a:p>
            <a:pPr lvl="1"/>
            <a:r>
              <a:rPr lang="en-US" dirty="0" smtClean="0"/>
              <a:t>Local System – necessary for Full Text (SQL 2000)</a:t>
            </a:r>
          </a:p>
          <a:p>
            <a:r>
              <a:rPr lang="en-US" dirty="0" smtClean="0"/>
              <a:t>Keep track of membership of all fixed server roles</a:t>
            </a:r>
          </a:p>
          <a:p>
            <a:pPr lvl="1"/>
            <a:r>
              <a:rPr lang="en-US" dirty="0" err="1" smtClean="0"/>
              <a:t>ProcessAdmin</a:t>
            </a:r>
            <a:endParaRPr lang="en-US" dirty="0" smtClean="0"/>
          </a:p>
          <a:p>
            <a:pPr lvl="1"/>
            <a:r>
              <a:rPr lang="en-US" dirty="0" err="1" smtClean="0"/>
              <a:t>SecurityAdmin</a:t>
            </a:r>
            <a:endParaRPr lang="en-US" dirty="0" smtClean="0"/>
          </a:p>
          <a:p>
            <a:pPr lvl="1"/>
            <a:r>
              <a:rPr lang="en-US" dirty="0" err="1" smtClean="0"/>
              <a:t>ServerAdmin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sp_helpsrvrolemember</a:t>
            </a:r>
            <a:r>
              <a:rPr lang="en-US" dirty="0" smtClean="0"/>
              <a:t> system stored procedure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2005 and above – Server securable</a:t>
            </a:r>
          </a:p>
          <a:p>
            <a:pPr lvl="1"/>
            <a:r>
              <a:rPr lang="en-US" dirty="0" smtClean="0"/>
              <a:t>Permissions granted at a granular level. </a:t>
            </a:r>
          </a:p>
          <a:p>
            <a:pPr lvl="1"/>
            <a:r>
              <a:rPr lang="en-US" dirty="0" smtClean="0"/>
              <a:t>Not necessarily rolled to a server role</a:t>
            </a:r>
          </a:p>
          <a:p>
            <a:r>
              <a:rPr lang="en-US" dirty="0" smtClean="0"/>
              <a:t>Query:</a:t>
            </a: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57546" y="3846255"/>
            <a:ext cx="598625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noProof="1"/>
              <a:t>SELECT </a:t>
            </a:r>
          </a:p>
          <a:p>
            <a:r>
              <a:rPr lang="en-US" sz="2000" noProof="1"/>
              <a:t>  prin.name [Login], </a:t>
            </a:r>
          </a:p>
          <a:p>
            <a:r>
              <a:rPr lang="en-US" sz="2000" noProof="1"/>
              <a:t>  perm.permission_name, </a:t>
            </a:r>
          </a:p>
          <a:p>
            <a:r>
              <a:rPr lang="en-US" sz="2000" noProof="1"/>
              <a:t>  perm.state_desc </a:t>
            </a:r>
          </a:p>
          <a:p>
            <a:r>
              <a:rPr lang="en-US" sz="2000" noProof="1"/>
              <a:t>FROM sys.server_permissions perm</a:t>
            </a:r>
          </a:p>
          <a:p>
            <a:r>
              <a:rPr lang="en-US" sz="2000" noProof="1"/>
              <a:t>  JOIN sys.server_principals prin</a:t>
            </a:r>
          </a:p>
          <a:p>
            <a:r>
              <a:rPr lang="en-US" sz="2000" noProof="1"/>
              <a:t>    ON perm.grantee_principal_id = prin.principal_id</a:t>
            </a:r>
          </a:p>
          <a:p>
            <a:r>
              <a:rPr lang="en-US" sz="2000" noProof="1"/>
              <a:t>ORDER BY [</a:t>
            </a:r>
            <a:r>
              <a:rPr lang="en-US" sz="2000" dirty="0"/>
              <a:t>L</a:t>
            </a:r>
            <a:r>
              <a:rPr lang="en-US" sz="2000" noProof="1"/>
              <a:t>ogin], permission_name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Track ALL logins to SQL Server</a:t>
            </a:r>
          </a:p>
          <a:p>
            <a:r>
              <a:rPr lang="en-US" dirty="0" smtClean="0"/>
              <a:t>Understand extent of mappings for Windows security groups</a:t>
            </a:r>
          </a:p>
          <a:p>
            <a:pPr lvl="1"/>
            <a:r>
              <a:rPr lang="en-US" dirty="0" smtClean="0"/>
              <a:t>Can nest many, many levels. Track ‘</a:t>
            </a:r>
            <a:r>
              <a:rPr lang="en-US" dirty="0" err="1" smtClean="0"/>
              <a:t>em</a:t>
            </a:r>
            <a:r>
              <a:rPr lang="en-US" dirty="0" smtClean="0"/>
              <a:t> all down.</a:t>
            </a:r>
          </a:p>
          <a:p>
            <a:pPr lvl="1"/>
            <a:r>
              <a:rPr lang="en-US" dirty="0" smtClean="0"/>
              <a:t>Users can have multiple security groups.</a:t>
            </a:r>
          </a:p>
          <a:p>
            <a:pPr lvl="1"/>
            <a:r>
              <a:rPr lang="en-US" dirty="0" smtClean="0"/>
              <a:t>Work with system / directory administrators.</a:t>
            </a:r>
          </a:p>
          <a:p>
            <a:r>
              <a:rPr lang="en-US" dirty="0" smtClean="0"/>
              <a:t>Where to look:</a:t>
            </a:r>
          </a:p>
          <a:p>
            <a:pPr lvl="1"/>
            <a:r>
              <a:rPr lang="en-US" dirty="0" smtClean="0"/>
              <a:t>SQL Server 2000: </a:t>
            </a:r>
            <a:r>
              <a:rPr lang="en-US" dirty="0" err="1" smtClean="0"/>
              <a:t>syslogins</a:t>
            </a:r>
            <a:endParaRPr lang="en-US" dirty="0" smtClean="0"/>
          </a:p>
          <a:p>
            <a:pPr lvl="1"/>
            <a:r>
              <a:rPr lang="en-US" dirty="0" smtClean="0"/>
              <a:t>SQL Server 2005/8: </a:t>
            </a:r>
            <a:r>
              <a:rPr lang="en-US" dirty="0" err="1" smtClean="0"/>
              <a:t>sys.server_principals</a:t>
            </a:r>
            <a:r>
              <a:rPr lang="en-US" dirty="0" smtClean="0"/>
              <a:t>, </a:t>
            </a:r>
            <a:r>
              <a:rPr lang="en-US" dirty="0" err="1" smtClean="0"/>
              <a:t>sys.sql_logins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2000 query:</a:t>
            </a:r>
            <a:endParaRPr 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14400" y="2762250"/>
            <a:ext cx="8001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noProof="1"/>
              <a:t>SELECT </a:t>
            </a:r>
          </a:p>
          <a:p>
            <a:r>
              <a:rPr lang="en-US" sz="2400" noProof="1"/>
              <a:t>  name,</a:t>
            </a:r>
          </a:p>
          <a:p>
            <a:r>
              <a:rPr lang="en-US" sz="2400" dirty="0"/>
              <a:t>  </a:t>
            </a:r>
            <a:r>
              <a:rPr lang="en-US" sz="2400" noProof="1"/>
              <a:t>CASE isntname</a:t>
            </a:r>
          </a:p>
          <a:p>
            <a:r>
              <a:rPr lang="en-US" sz="2400" noProof="1"/>
              <a:t>    WHEN 0 THEN 'N' ELSE 'Y' END [Windows_Account],</a:t>
            </a:r>
          </a:p>
          <a:p>
            <a:r>
              <a:rPr lang="en-US" sz="2400" noProof="1"/>
              <a:t>  CASE denylogin</a:t>
            </a:r>
          </a:p>
          <a:p>
            <a:r>
              <a:rPr lang="en-US" sz="2400" noProof="1"/>
              <a:t>    WHEN 0 THEN 'N' ELSE 'Y' END [Login_Denied]</a:t>
            </a:r>
          </a:p>
          <a:p>
            <a:r>
              <a:rPr lang="en-US" sz="2400" noProof="1"/>
              <a:t>FROM syslogins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Level Security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2005/8 query:</a:t>
            </a:r>
            <a:endParaRPr lang="en-US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2590800"/>
            <a:ext cx="6858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noProof="1"/>
              <a:t>SELECT </a:t>
            </a:r>
          </a:p>
          <a:p>
            <a:r>
              <a:rPr lang="en-US" noProof="1"/>
              <a:t>  name, </a:t>
            </a:r>
          </a:p>
          <a:p>
            <a:r>
              <a:rPr lang="en-US" noProof="1"/>
              <a:t>  'Y' [Windows_Account],</a:t>
            </a:r>
            <a:r>
              <a:rPr lang="en-US" dirty="0"/>
              <a:t> </a:t>
            </a:r>
            <a:r>
              <a:rPr lang="en-US" noProof="1"/>
              <a:t>'Y' [Account_Policy],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n-US" noProof="1"/>
              <a:t>'Y' [Password_Expiration]</a:t>
            </a:r>
          </a:p>
          <a:p>
            <a:r>
              <a:rPr lang="en-US" noProof="1"/>
              <a:t>FROM sys.server_principals</a:t>
            </a:r>
          </a:p>
          <a:p>
            <a:r>
              <a:rPr lang="en-US" noProof="1"/>
              <a:t>WHERE type IN ('G', 'U')</a:t>
            </a:r>
          </a:p>
          <a:p>
            <a:r>
              <a:rPr lang="en-US" noProof="1"/>
              <a:t>UNION ALL</a:t>
            </a:r>
          </a:p>
          <a:p>
            <a:r>
              <a:rPr lang="en-US" noProof="1"/>
              <a:t>SELECT </a:t>
            </a:r>
          </a:p>
          <a:p>
            <a:r>
              <a:rPr lang="en-US" noProof="1"/>
              <a:t>  name,</a:t>
            </a:r>
            <a:r>
              <a:rPr lang="en-US" dirty="0"/>
              <a:t> </a:t>
            </a:r>
            <a:r>
              <a:rPr lang="en-US" noProof="1"/>
              <a:t>'N',</a:t>
            </a:r>
          </a:p>
          <a:p>
            <a:r>
              <a:rPr lang="en-US" noProof="1"/>
              <a:t>  CASE is_policy_checked WHEN '0' THEN 'N' ELSE 'Y' END,</a:t>
            </a:r>
          </a:p>
          <a:p>
            <a:r>
              <a:rPr lang="en-US" noProof="1"/>
              <a:t>  CASE is_policy_checked</a:t>
            </a:r>
            <a:r>
              <a:rPr lang="en-US" dirty="0"/>
              <a:t> </a:t>
            </a:r>
            <a:r>
              <a:rPr lang="en-US" noProof="1"/>
              <a:t>WHEN '0' THEN 'N'</a:t>
            </a:r>
          </a:p>
          <a:p>
            <a:r>
              <a:rPr lang="en-US" noProof="1"/>
              <a:t>    ELSE CASE is_expiration_checked</a:t>
            </a:r>
          </a:p>
          <a:p>
            <a:r>
              <a:rPr lang="en-US" noProof="1"/>
              <a:t>      WHEN '0' THEN 'N' ELSE 'Y' END END</a:t>
            </a:r>
          </a:p>
          <a:p>
            <a:r>
              <a:rPr lang="en-US" noProof="1"/>
              <a:t>FROM sys.sql_logins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Basic Security Principles</a:t>
            </a:r>
          </a:p>
          <a:p>
            <a:r>
              <a:rPr lang="en-US" dirty="0" smtClean="0"/>
              <a:t>Qualitative vs. Quantitative Risk Assessment</a:t>
            </a:r>
          </a:p>
          <a:p>
            <a:r>
              <a:rPr lang="en-US" dirty="0" smtClean="0"/>
              <a:t>Threat Vectors</a:t>
            </a:r>
          </a:p>
          <a:p>
            <a:r>
              <a:rPr lang="en-US" dirty="0" smtClean="0"/>
              <a:t>Protecting the Server</a:t>
            </a:r>
          </a:p>
          <a:p>
            <a:r>
              <a:rPr lang="en-US" dirty="0" smtClean="0"/>
              <a:t>What We Can Do within SQL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Transparent Data Encryption in SQL Server 2008 EE</a:t>
            </a:r>
          </a:p>
          <a:p>
            <a:r>
              <a:rPr lang="en-US" sz="2800" dirty="0" smtClean="0"/>
              <a:t>Understand difference between </a:t>
            </a:r>
            <a:r>
              <a:rPr lang="en-US" sz="2800" b="1" dirty="0" err="1" smtClean="0"/>
              <a:t>dbo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db_owner</a:t>
            </a:r>
            <a:endParaRPr lang="en-US" sz="2800" b="1" dirty="0" smtClean="0"/>
          </a:p>
          <a:p>
            <a:r>
              <a:rPr lang="en-US" sz="2800" dirty="0" err="1" smtClean="0"/>
              <a:t>Sysadmin</a:t>
            </a:r>
            <a:r>
              <a:rPr lang="en-US" sz="2800" dirty="0" smtClean="0"/>
              <a:t> role members map in as </a:t>
            </a:r>
            <a:r>
              <a:rPr lang="en-US" sz="2800" dirty="0" err="1" smtClean="0"/>
              <a:t>dbo</a:t>
            </a:r>
            <a:endParaRPr lang="en-US" sz="2800" dirty="0" smtClean="0"/>
          </a:p>
          <a:p>
            <a:r>
              <a:rPr lang="en-US" sz="2800" dirty="0" smtClean="0"/>
              <a:t>Database roles to keep track of:</a:t>
            </a:r>
          </a:p>
          <a:p>
            <a:pPr lvl="1"/>
            <a:r>
              <a:rPr lang="en-US" sz="2400" dirty="0" err="1" smtClean="0"/>
              <a:t>db_ddladmin</a:t>
            </a:r>
            <a:endParaRPr lang="en-US" sz="2400" dirty="0" smtClean="0"/>
          </a:p>
          <a:p>
            <a:pPr lvl="1"/>
            <a:r>
              <a:rPr lang="en-US" sz="2400" dirty="0" err="1" smtClean="0"/>
              <a:t>db_owner</a:t>
            </a:r>
            <a:endParaRPr lang="en-US" sz="2400" dirty="0" smtClean="0"/>
          </a:p>
          <a:p>
            <a:pPr lvl="1"/>
            <a:r>
              <a:rPr lang="en-US" sz="2400" dirty="0" err="1" smtClean="0"/>
              <a:t>db_SecurityAdmin</a:t>
            </a:r>
            <a:endParaRPr lang="en-US" sz="2400" dirty="0" smtClean="0"/>
          </a:p>
          <a:p>
            <a:r>
              <a:rPr lang="en-US" sz="2800" dirty="0" smtClean="0"/>
              <a:t>Use </a:t>
            </a:r>
            <a:r>
              <a:rPr lang="en-US" sz="2800" dirty="0" err="1" smtClean="0"/>
              <a:t>sp_helprolemember</a:t>
            </a:r>
            <a:r>
              <a:rPr lang="en-US" sz="2800" dirty="0" smtClean="0"/>
              <a:t> to list members</a:t>
            </a:r>
          </a:p>
          <a:p>
            <a:r>
              <a:rPr lang="en-US" sz="2800" dirty="0" smtClean="0"/>
              <a:t>Don’t allow guest user</a:t>
            </a:r>
          </a:p>
          <a:p>
            <a:pPr lvl="1"/>
            <a:r>
              <a:rPr lang="en-US" sz="2400" dirty="0" smtClean="0"/>
              <a:t>Exceptions: master, </a:t>
            </a:r>
            <a:r>
              <a:rPr lang="en-US" sz="2400" dirty="0" err="1" smtClean="0"/>
              <a:t>tempdb</a:t>
            </a:r>
            <a:r>
              <a:rPr lang="en-US" sz="2400" dirty="0" smtClean="0"/>
              <a:t>, </a:t>
            </a:r>
            <a:r>
              <a:rPr lang="en-US" sz="2400" dirty="0" err="1" smtClean="0"/>
              <a:t>msdb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logins, track all users</a:t>
            </a:r>
          </a:p>
          <a:p>
            <a:r>
              <a:rPr lang="en-US" dirty="0" smtClean="0"/>
              <a:t>Determine their mappings to logins</a:t>
            </a:r>
          </a:p>
          <a:p>
            <a:r>
              <a:rPr lang="en-US" dirty="0" smtClean="0"/>
              <a:t>Track all roles – remember, they can nest!</a:t>
            </a:r>
          </a:p>
          <a:p>
            <a:r>
              <a:rPr lang="en-US" dirty="0" smtClean="0"/>
              <a:t>Determine what users are members of what roles</a:t>
            </a:r>
          </a:p>
          <a:p>
            <a:r>
              <a:rPr lang="en-US" dirty="0" smtClean="0"/>
              <a:t>Aggregate of these determines permissions within a database</a:t>
            </a:r>
          </a:p>
          <a:p>
            <a:pPr lvl="1"/>
            <a:r>
              <a:rPr lang="en-US" dirty="0" smtClean="0"/>
              <a:t>Often important for compliance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2000 query:</a:t>
            </a:r>
            <a:endParaRPr lang="en-US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2633662"/>
            <a:ext cx="8001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noProof="1"/>
              <a:t>SELECT </a:t>
            </a:r>
          </a:p>
          <a:p>
            <a:r>
              <a:rPr lang="en-US" sz="2800" noProof="1"/>
              <a:t>  sl.name [Login], su.name [User] </a:t>
            </a:r>
          </a:p>
          <a:p>
            <a:r>
              <a:rPr lang="en-US" sz="2800" noProof="1"/>
              <a:t>FROM master..syslogins sl</a:t>
            </a:r>
          </a:p>
          <a:p>
            <a:r>
              <a:rPr lang="en-US" sz="2800" noProof="1"/>
              <a:t>  JOIN sysusers su</a:t>
            </a:r>
          </a:p>
          <a:p>
            <a:r>
              <a:rPr lang="en-US" sz="2800" noProof="1"/>
              <a:t>  ON sl.sid = su.sid</a:t>
            </a:r>
          </a:p>
          <a:p>
            <a:r>
              <a:rPr lang="en-US" sz="2800" noProof="1"/>
              <a:t>WHERE hasdbaccess = 1</a:t>
            </a:r>
          </a:p>
          <a:p>
            <a:r>
              <a:rPr lang="en-US" sz="2800" noProof="1"/>
              <a:t>  AND issqlrole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2005/8 query:</a:t>
            </a:r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2590800"/>
            <a:ext cx="8001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noProof="1"/>
              <a:t>SELECT</a:t>
            </a:r>
          </a:p>
          <a:p>
            <a:r>
              <a:rPr lang="en-US" sz="2800" noProof="1"/>
              <a:t>  sprin.name [Login], dprin.name [User]</a:t>
            </a:r>
          </a:p>
          <a:p>
            <a:r>
              <a:rPr lang="en-US" sz="2800" noProof="1"/>
              <a:t>FROM sys.database_principals dprin</a:t>
            </a:r>
          </a:p>
          <a:p>
            <a:r>
              <a:rPr lang="en-US" sz="2800" noProof="1"/>
              <a:t>  LEFT JOIN sys.server_principals sprin</a:t>
            </a:r>
          </a:p>
          <a:p>
            <a:r>
              <a:rPr lang="en-US" sz="2800" noProof="1"/>
              <a:t>    ON dprin.sid = sprin.sid</a:t>
            </a:r>
          </a:p>
          <a:p>
            <a:r>
              <a:rPr lang="en-US" sz="2800" noProof="1"/>
              <a:t>WHERE dprin.type NOT IN ('A', 'R')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Watch for Cross Database Ownership Chaining</a:t>
            </a:r>
          </a:p>
          <a:p>
            <a:pPr lvl="1"/>
            <a:r>
              <a:rPr lang="en-US" smtClean="0"/>
              <a:t>Mandatory for master, msdb and tempdb</a:t>
            </a:r>
          </a:p>
          <a:p>
            <a:pPr lvl="1"/>
            <a:r>
              <a:rPr lang="en-US" smtClean="0"/>
              <a:t>Do not turn on server wide</a:t>
            </a:r>
          </a:p>
          <a:p>
            <a:pPr lvl="1"/>
            <a:r>
              <a:rPr lang="en-US" smtClean="0"/>
              <a:t>Owner of database is the login for dbo-owner objects (reason against same login owning every database)</a:t>
            </a:r>
          </a:p>
          <a:p>
            <a:r>
              <a:rPr lang="en-US" smtClean="0"/>
              <a:t>Check at both server and database level</a:t>
            </a:r>
          </a:p>
          <a:p>
            <a:pPr lvl="1"/>
            <a:r>
              <a:rPr lang="en-US" smtClean="0"/>
              <a:t>Server: sp_configure ‘cross db ownership chaining’</a:t>
            </a:r>
          </a:p>
          <a:p>
            <a:pPr lvl="1"/>
            <a:r>
              <a:rPr lang="en-US" smtClean="0"/>
              <a:t>DB: sp_dboption [Database Name], ‘db_chaining’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Level Security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Mapping Permissions</a:t>
            </a:r>
          </a:p>
          <a:p>
            <a:pPr lvl="1"/>
            <a:r>
              <a:rPr lang="en-US" dirty="0" smtClean="0"/>
              <a:t>SQL Server 2000: </a:t>
            </a:r>
          </a:p>
          <a:p>
            <a:pPr lvl="2"/>
            <a:r>
              <a:rPr lang="en-US" dirty="0" err="1" smtClean="0"/>
              <a:t>sp_helprotect</a:t>
            </a:r>
            <a:r>
              <a:rPr lang="en-US" dirty="0" smtClean="0"/>
              <a:t> does it all</a:t>
            </a:r>
          </a:p>
          <a:p>
            <a:pPr lvl="2"/>
            <a:r>
              <a:rPr lang="en-US" dirty="0" err="1" smtClean="0"/>
              <a:t>Syspermissions</a:t>
            </a:r>
            <a:r>
              <a:rPr lang="en-US" dirty="0" smtClean="0"/>
              <a:t> can be used, too</a:t>
            </a:r>
          </a:p>
          <a:p>
            <a:pPr lvl="1"/>
            <a:r>
              <a:rPr lang="en-US" dirty="0" smtClean="0"/>
              <a:t>SQL Server 2005/8: </a:t>
            </a:r>
          </a:p>
          <a:p>
            <a:pPr lvl="2"/>
            <a:r>
              <a:rPr lang="en-US" dirty="0" err="1" smtClean="0"/>
              <a:t>sp_helprotect</a:t>
            </a:r>
            <a:r>
              <a:rPr lang="en-US" dirty="0" smtClean="0"/>
              <a:t> isn’t the answer. Misses SQL Server 2005 </a:t>
            </a:r>
            <a:r>
              <a:rPr lang="en-US" dirty="0" err="1" smtClean="0"/>
              <a:t>securables</a:t>
            </a:r>
            <a:r>
              <a:rPr lang="en-US" dirty="0" smtClean="0"/>
              <a:t> (schemas, database)</a:t>
            </a:r>
          </a:p>
          <a:p>
            <a:pPr lvl="2"/>
            <a:r>
              <a:rPr lang="en-US" dirty="0" err="1" smtClean="0"/>
              <a:t>Sys.database_permissions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Key on class</a:t>
            </a:r>
          </a:p>
          <a:p>
            <a:pPr lvl="3"/>
            <a:r>
              <a:rPr lang="en-US" dirty="0" err="1" smtClean="0"/>
              <a:t>Schema_name</a:t>
            </a:r>
            <a:r>
              <a:rPr lang="en-US" dirty="0" smtClean="0"/>
              <a:t>()</a:t>
            </a:r>
          </a:p>
          <a:p>
            <a:pPr lvl="3"/>
            <a:r>
              <a:rPr lang="en-US" dirty="0" err="1" smtClean="0"/>
              <a:t>Object_name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sys.database_permissions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SELECT </a:t>
            </a:r>
            <a:br>
              <a:rPr lang="en-US" sz="2000" dirty="0" smtClean="0"/>
            </a:br>
            <a:r>
              <a:rPr lang="en-US" sz="2000" dirty="0" smtClean="0"/>
              <a:t>    </a:t>
            </a:r>
            <a:r>
              <a:rPr lang="en-US" sz="2000" dirty="0" err="1" smtClean="0"/>
              <a:t>class_desc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  , CASE WHEN class = 0 THEN DB_NAME()</a:t>
            </a:r>
            <a:br>
              <a:rPr lang="en-US" sz="2000" dirty="0" smtClean="0"/>
            </a:br>
            <a:r>
              <a:rPr lang="en-US" sz="2000" dirty="0" smtClean="0"/>
              <a:t>         WHEN class = 1 THEN OBJECT_NAME(</a:t>
            </a:r>
            <a:r>
              <a:rPr lang="en-US" sz="2000" dirty="0" err="1" smtClean="0"/>
              <a:t>major_id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         WHEN class = 3 THEN SCHEMA_NAME(</a:t>
            </a:r>
            <a:r>
              <a:rPr lang="en-US" sz="2000" dirty="0" err="1" smtClean="0"/>
              <a:t>major_id</a:t>
            </a:r>
            <a:r>
              <a:rPr lang="en-US" sz="2000" dirty="0" smtClean="0"/>
              <a:t>) END [Securable]</a:t>
            </a:r>
            <a:br>
              <a:rPr lang="en-US" sz="2000" dirty="0" smtClean="0"/>
            </a:br>
            <a:r>
              <a:rPr lang="en-US" sz="2000" dirty="0" smtClean="0"/>
              <a:t>  , USER_NAME(</a:t>
            </a:r>
            <a:r>
              <a:rPr lang="en-US" sz="2000" dirty="0" err="1" smtClean="0"/>
              <a:t>grantee_principal_id</a:t>
            </a:r>
            <a:r>
              <a:rPr lang="en-US" sz="2000" dirty="0" smtClean="0"/>
              <a:t>) [User]</a:t>
            </a:r>
            <a:br>
              <a:rPr lang="en-US" sz="2000" dirty="0" smtClean="0"/>
            </a:br>
            <a:r>
              <a:rPr lang="en-US" sz="2000" dirty="0" smtClean="0"/>
              <a:t>  , </a:t>
            </a:r>
            <a:r>
              <a:rPr lang="en-US" sz="2000" dirty="0" err="1" smtClean="0"/>
              <a:t>permission_name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 , </a:t>
            </a:r>
            <a:r>
              <a:rPr lang="en-US" sz="2000" dirty="0" err="1" smtClean="0"/>
              <a:t>state_desc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FROM </a:t>
            </a:r>
            <a:r>
              <a:rPr lang="en-US" sz="2000" dirty="0" err="1" smtClean="0"/>
              <a:t>sys.database_permissions</a:t>
            </a:r>
            <a:endParaRPr 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dbo</a:t>
            </a:r>
            <a:endParaRPr lang="en-US" dirty="0" smtClean="0"/>
          </a:p>
          <a:p>
            <a:pPr lvl="1"/>
            <a:r>
              <a:rPr lang="en-US" dirty="0" smtClean="0"/>
              <a:t>No blocking even using DENY</a:t>
            </a:r>
          </a:p>
          <a:p>
            <a:r>
              <a:rPr lang="en-US" dirty="0" err="1" smtClean="0"/>
              <a:t>db_owner</a:t>
            </a:r>
            <a:endParaRPr lang="en-US" dirty="0" smtClean="0"/>
          </a:p>
          <a:p>
            <a:pPr lvl="1"/>
            <a:r>
              <a:rPr lang="en-US" dirty="0" smtClean="0"/>
              <a:t>Access unless blocked with DENY</a:t>
            </a:r>
          </a:p>
          <a:p>
            <a:r>
              <a:rPr lang="en-US" dirty="0" err="1" smtClean="0"/>
              <a:t>db_datareader</a:t>
            </a:r>
            <a:endParaRPr lang="en-US" dirty="0" smtClean="0"/>
          </a:p>
          <a:p>
            <a:pPr lvl="1"/>
            <a:r>
              <a:rPr lang="en-US" dirty="0" smtClean="0"/>
              <a:t>SELECT against all tables &amp; views unless blocked with DENY</a:t>
            </a:r>
          </a:p>
          <a:p>
            <a:r>
              <a:rPr lang="en-US" dirty="0" err="1" smtClean="0"/>
              <a:t>db_datawriter</a:t>
            </a:r>
            <a:endParaRPr lang="en-US" dirty="0" smtClean="0"/>
          </a:p>
          <a:p>
            <a:pPr lvl="1"/>
            <a:r>
              <a:rPr lang="en-US" dirty="0" smtClean="0"/>
              <a:t>INSERT, UPDATE, and DELETE against all tables &amp; views unless blocked with DENY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 Logins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a Setting within SQL Server</a:t>
            </a:r>
          </a:p>
          <a:p>
            <a:pPr lvl="1"/>
            <a:r>
              <a:rPr lang="en-US" dirty="0" smtClean="0"/>
              <a:t>Stored in the Registry</a:t>
            </a:r>
          </a:p>
          <a:p>
            <a:pPr lvl="1"/>
            <a:r>
              <a:rPr lang="en-US" dirty="0" smtClean="0"/>
              <a:t>Must use GUI to change values</a:t>
            </a:r>
          </a:p>
          <a:p>
            <a:pPr lvl="1"/>
            <a:r>
              <a:rPr lang="en-US" dirty="0" smtClean="0"/>
              <a:t>Requires SQL Server restart to take effect</a:t>
            </a:r>
          </a:p>
          <a:p>
            <a:r>
              <a:rPr lang="en-US" dirty="0" smtClean="0"/>
              <a:t>Records Events in Application Event Log</a:t>
            </a:r>
          </a:p>
          <a:p>
            <a:pPr lvl="1"/>
            <a:r>
              <a:rPr lang="en-US" dirty="0" smtClean="0"/>
              <a:t>SQL Server 2000: </a:t>
            </a:r>
          </a:p>
          <a:p>
            <a:pPr lvl="2"/>
            <a:r>
              <a:rPr lang="en-US" dirty="0" smtClean="0"/>
              <a:t>Information Event ID 17055</a:t>
            </a:r>
          </a:p>
          <a:p>
            <a:pPr lvl="2"/>
            <a:r>
              <a:rPr lang="en-US" dirty="0" smtClean="0"/>
              <a:t>Must read details on event entry to see success/failure</a:t>
            </a:r>
          </a:p>
          <a:p>
            <a:pPr lvl="1"/>
            <a:r>
              <a:rPr lang="en-US" dirty="0" smtClean="0"/>
              <a:t>SQL Server 2005/8: </a:t>
            </a:r>
          </a:p>
          <a:p>
            <a:pPr lvl="2"/>
            <a:r>
              <a:rPr lang="en-US" dirty="0" smtClean="0"/>
              <a:t>Audit Success Event ID 18453</a:t>
            </a:r>
          </a:p>
          <a:p>
            <a:pPr lvl="2"/>
            <a:r>
              <a:rPr lang="en-US" dirty="0" smtClean="0"/>
              <a:t>Audit Failure Event ID 18456</a:t>
            </a:r>
          </a:p>
          <a:p>
            <a:r>
              <a:rPr lang="en-US" dirty="0" smtClean="0"/>
              <a:t>Audit Failures at a Minimum</a:t>
            </a:r>
          </a:p>
          <a:p>
            <a:r>
              <a:rPr lang="en-US" dirty="0" smtClean="0"/>
              <a:t>Shiny, new Audit object in SQL Server 2008 EE!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Developer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Logins vs. Users</a:t>
            </a:r>
          </a:p>
          <a:p>
            <a:r>
              <a:rPr lang="en-US" smtClean="0"/>
              <a:t>Protect the Credentials</a:t>
            </a:r>
          </a:p>
          <a:p>
            <a:r>
              <a:rPr lang="en-US" smtClean="0"/>
              <a:t>Database Roles</a:t>
            </a:r>
          </a:p>
          <a:p>
            <a:r>
              <a:rPr lang="en-US" smtClean="0"/>
              <a:t>Principle of Least Privilege</a:t>
            </a:r>
          </a:p>
          <a:p>
            <a:r>
              <a:rPr lang="en-US" smtClean="0"/>
              <a:t>Ownership Chains</a:t>
            </a:r>
          </a:p>
          <a:p>
            <a:r>
              <a:rPr lang="en-US" smtClean="0"/>
              <a:t>Securables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principles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Brief Coverage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Logins vs. Users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Logins allow access to SQL Server</a:t>
            </a:r>
          </a:p>
          <a:p>
            <a:pPr lvl="1"/>
            <a:r>
              <a:rPr lang="en-US" smtClean="0"/>
              <a:t>Called Server Principals in SQL Server 2005/8</a:t>
            </a:r>
          </a:p>
          <a:p>
            <a:pPr lvl="1"/>
            <a:r>
              <a:rPr lang="en-US" smtClean="0"/>
              <a:t>SQL Server Logins</a:t>
            </a:r>
          </a:p>
          <a:p>
            <a:pPr lvl="1"/>
            <a:r>
              <a:rPr lang="en-US" smtClean="0"/>
              <a:t>Windows Logins </a:t>
            </a:r>
          </a:p>
          <a:p>
            <a:pPr lvl="2"/>
            <a:r>
              <a:rPr lang="en-US" smtClean="0"/>
              <a:t>Windows Users</a:t>
            </a:r>
          </a:p>
          <a:p>
            <a:pPr lvl="2"/>
            <a:r>
              <a:rPr lang="en-US" smtClean="0"/>
              <a:t>Windows Security Groups</a:t>
            </a:r>
          </a:p>
          <a:p>
            <a:r>
              <a:rPr lang="en-US" smtClean="0"/>
              <a:t>Users allow access to a Database</a:t>
            </a:r>
          </a:p>
          <a:p>
            <a:pPr lvl="1"/>
            <a:r>
              <a:rPr lang="en-US" smtClean="0"/>
              <a:t>Called Database Principals in SQL Server 2005/8</a:t>
            </a:r>
          </a:p>
          <a:p>
            <a:pPr lvl="1"/>
            <a:r>
              <a:rPr lang="en-US" smtClean="0"/>
              <a:t>Usually Mapped to a Login</a:t>
            </a:r>
          </a:p>
          <a:p>
            <a:pPr lvl="1"/>
            <a:r>
              <a:rPr lang="en-US" smtClean="0"/>
              <a:t>Doesn’t Have to be in SQL Server 2005/8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Logins vs. Users</a:t>
            </a:r>
            <a:endParaRPr lang="en-US" dirty="0"/>
          </a:p>
        </p:txBody>
      </p:sp>
      <p:pic>
        <p:nvPicPr>
          <p:cNvPr id="27656" name="Picture 8" descr="Self Storage 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610600" cy="4754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Protect the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Windows authentication whenever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Just because Microsoft does it doesn’t make it acceptable</a:t>
            </a:r>
            <a:endParaRPr lang="en-US" dirty="0" smtClean="0"/>
          </a:p>
          <a:p>
            <a:r>
              <a:rPr lang="en-US" dirty="0" smtClean="0"/>
              <a:t>If SQL Server authentication is required, never store the credentials in plain-text</a:t>
            </a:r>
          </a:p>
          <a:p>
            <a:pPr lvl="1"/>
            <a:r>
              <a:rPr lang="en-US" dirty="0" smtClean="0"/>
              <a:t>Especially avoid plain-text in logical places:</a:t>
            </a:r>
          </a:p>
          <a:p>
            <a:pPr lvl="2"/>
            <a:r>
              <a:rPr lang="en-US" dirty="0" smtClean="0"/>
              <a:t>*.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2"/>
            <a:r>
              <a:rPr lang="en-US" dirty="0" smtClean="0"/>
              <a:t>*.ini</a:t>
            </a:r>
          </a:p>
          <a:p>
            <a:pPr lvl="1"/>
            <a:r>
              <a:rPr lang="en-US" dirty="0" smtClean="0"/>
              <a:t>An attacker can use Search against you, so really no where is safe</a:t>
            </a:r>
          </a:p>
          <a:p>
            <a:r>
              <a:rPr lang="en-US" dirty="0" smtClean="0"/>
              <a:t>Encrypt the credentials!</a:t>
            </a:r>
          </a:p>
          <a:p>
            <a:pPr lvl="1"/>
            <a:r>
              <a:rPr lang="en-US" dirty="0" smtClean="0"/>
              <a:t>ASPNET_IISREG is your friend</a:t>
            </a:r>
          </a:p>
          <a:p>
            <a:pPr lvl="1"/>
            <a:r>
              <a:rPr lang="en-US" dirty="0" smtClean="0"/>
              <a:t>If you go the do it yourself route, ensure the encryption protocol is sound</a:t>
            </a:r>
          </a:p>
          <a:p>
            <a:r>
              <a:rPr lang="en-US" dirty="0" smtClean="0"/>
              <a:t>Compiling it into the application is not secure (Google for “hex editor”)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Roles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Like Security Groups in Windows</a:t>
            </a:r>
          </a:p>
          <a:p>
            <a:r>
              <a:rPr lang="en-US" smtClean="0"/>
              <a:t>Contains a group of database users</a:t>
            </a:r>
          </a:p>
          <a:p>
            <a:r>
              <a:rPr lang="en-US" smtClean="0"/>
              <a:t>User-defined database roles can be nested</a:t>
            </a:r>
          </a:p>
          <a:p>
            <a:r>
              <a:rPr lang="en-US" smtClean="0"/>
              <a:t>Best practice says to build logical roles and assign permissions accordingly</a:t>
            </a:r>
          </a:p>
          <a:p>
            <a:pPr lvl="1"/>
            <a:r>
              <a:rPr lang="en-US" smtClean="0"/>
              <a:t>Same idea as Windows groups for permissions</a:t>
            </a:r>
          </a:p>
          <a:p>
            <a:pPr lvl="1"/>
            <a:r>
              <a:rPr lang="en-US" smtClean="0"/>
              <a:t>Do not use Public role</a:t>
            </a:r>
          </a:p>
          <a:p>
            <a:pPr lvl="1"/>
            <a:r>
              <a:rPr lang="en-US" smtClean="0"/>
              <a:t>Stay away from db_datareader and db_datawriter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 State Park Cabin Reservations</a:t>
            </a:r>
          </a:p>
          <a:p>
            <a:r>
              <a:rPr lang="en-US" dirty="0" smtClean="0"/>
              <a:t>Three Levels of Access</a:t>
            </a:r>
          </a:p>
          <a:p>
            <a:pPr lvl="1"/>
            <a:r>
              <a:rPr lang="en-US" dirty="0" smtClean="0"/>
              <a:t>Web Registration</a:t>
            </a:r>
          </a:p>
          <a:p>
            <a:pPr lvl="2"/>
            <a:r>
              <a:rPr lang="en-US" dirty="0" smtClean="0"/>
              <a:t>Can submit a reservation (cannot override)</a:t>
            </a:r>
          </a:p>
          <a:p>
            <a:pPr lvl="2"/>
            <a:r>
              <a:rPr lang="en-US" dirty="0" smtClean="0"/>
              <a:t>Can cancel a reservation</a:t>
            </a:r>
          </a:p>
          <a:p>
            <a:pPr lvl="2"/>
            <a:r>
              <a:rPr lang="en-US" dirty="0" smtClean="0"/>
              <a:t>Can view all reservation details without sensitive data</a:t>
            </a:r>
          </a:p>
          <a:p>
            <a:pPr lvl="1"/>
            <a:r>
              <a:rPr lang="en-US" dirty="0" smtClean="0"/>
              <a:t>Assisted Registration</a:t>
            </a:r>
          </a:p>
          <a:p>
            <a:pPr lvl="2"/>
            <a:r>
              <a:rPr lang="en-US" dirty="0" smtClean="0"/>
              <a:t>Can submit a reservation (cannot override)</a:t>
            </a:r>
          </a:p>
          <a:p>
            <a:pPr lvl="2"/>
            <a:r>
              <a:rPr lang="en-US" dirty="0" smtClean="0"/>
              <a:t>Can edit a reservation (cannot override)</a:t>
            </a:r>
          </a:p>
          <a:p>
            <a:pPr lvl="2"/>
            <a:r>
              <a:rPr lang="en-US" dirty="0" smtClean="0"/>
              <a:t>Can cancel a reservation</a:t>
            </a:r>
          </a:p>
          <a:p>
            <a:pPr lvl="2"/>
            <a:r>
              <a:rPr lang="en-US" dirty="0" smtClean="0"/>
              <a:t>Can view all reservation details, including credit card</a:t>
            </a:r>
          </a:p>
          <a:p>
            <a:pPr lvl="1"/>
            <a:r>
              <a:rPr lang="en-US" dirty="0" smtClean="0"/>
              <a:t>Park Ranger</a:t>
            </a:r>
          </a:p>
          <a:p>
            <a:pPr lvl="2"/>
            <a:r>
              <a:rPr lang="en-US" dirty="0" smtClean="0"/>
              <a:t>Can submit a reservation (can override)</a:t>
            </a:r>
          </a:p>
          <a:p>
            <a:pPr lvl="2"/>
            <a:r>
              <a:rPr lang="en-US" dirty="0" smtClean="0"/>
              <a:t>Can edit a reservation (can override)</a:t>
            </a:r>
          </a:p>
          <a:p>
            <a:pPr lvl="2"/>
            <a:r>
              <a:rPr lang="en-US" dirty="0" smtClean="0"/>
              <a:t>Can cancel a reservation</a:t>
            </a:r>
          </a:p>
          <a:p>
            <a:pPr lvl="2"/>
            <a:r>
              <a:rPr lang="en-US" dirty="0" smtClean="0"/>
              <a:t>Can view all reservation details, including credit card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Roles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 State Park Cabin Reservations</a:t>
            </a:r>
          </a:p>
          <a:p>
            <a:r>
              <a:rPr lang="en-US" dirty="0" smtClean="0"/>
              <a:t>Three Database Roles</a:t>
            </a:r>
          </a:p>
          <a:p>
            <a:pPr lvl="1"/>
            <a:r>
              <a:rPr lang="en-US" dirty="0" smtClean="0"/>
              <a:t>Web Registration: Web User</a:t>
            </a:r>
          </a:p>
          <a:p>
            <a:pPr lvl="1"/>
            <a:r>
              <a:rPr lang="en-US" dirty="0" smtClean="0"/>
              <a:t>Assisted Registration: Reservation Agent</a:t>
            </a:r>
          </a:p>
          <a:p>
            <a:pPr lvl="1"/>
            <a:r>
              <a:rPr lang="en-US" dirty="0" smtClean="0"/>
              <a:t>Park Ranger: Park Ranger</a:t>
            </a:r>
          </a:p>
          <a:p>
            <a:r>
              <a:rPr lang="en-US" dirty="0" smtClean="0"/>
              <a:t>Creating Roles:</a:t>
            </a:r>
          </a:p>
          <a:p>
            <a:pPr lvl="1"/>
            <a:r>
              <a:rPr lang="en-US" dirty="0" smtClean="0"/>
              <a:t>SQL Server 2000: </a:t>
            </a:r>
            <a:r>
              <a:rPr lang="en-US" dirty="0" err="1" smtClean="0"/>
              <a:t>sp_addrole</a:t>
            </a:r>
            <a:endParaRPr lang="en-US" dirty="0" smtClean="0"/>
          </a:p>
          <a:p>
            <a:pPr lvl="1"/>
            <a:r>
              <a:rPr lang="en-US" dirty="0" smtClean="0"/>
              <a:t>SQL Server 2005/8: CREATE ROLE</a:t>
            </a:r>
          </a:p>
          <a:p>
            <a:r>
              <a:rPr lang="en-US" dirty="0" smtClean="0"/>
              <a:t>Adding members to a role:</a:t>
            </a:r>
          </a:p>
          <a:p>
            <a:pPr lvl="1"/>
            <a:r>
              <a:rPr lang="en-US" dirty="0" smtClean="0"/>
              <a:t>All 3: </a:t>
            </a:r>
            <a:r>
              <a:rPr lang="en-US" dirty="0" err="1" smtClean="0"/>
              <a:t>sp_addrolemember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Privilege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use </a:t>
            </a:r>
            <a:r>
              <a:rPr lang="en-US" dirty="0" err="1" smtClean="0"/>
              <a:t>sa</a:t>
            </a:r>
            <a:r>
              <a:rPr lang="en-US" dirty="0" smtClean="0"/>
              <a:t>. Ever. There is no reason for this</a:t>
            </a:r>
          </a:p>
          <a:p>
            <a:pPr lvl="1"/>
            <a:r>
              <a:rPr lang="en-US" dirty="0" smtClean="0"/>
              <a:t>Just because a commercial company (even a security company) does it doesn’t make it right.</a:t>
            </a:r>
          </a:p>
          <a:p>
            <a:r>
              <a:rPr lang="en-US" dirty="0" smtClean="0"/>
              <a:t>Don’t use </a:t>
            </a:r>
            <a:r>
              <a:rPr lang="en-US" dirty="0" err="1" smtClean="0"/>
              <a:t>dbo</a:t>
            </a:r>
            <a:r>
              <a:rPr lang="en-US" dirty="0" smtClean="0"/>
              <a:t>. There is usually no reason for this. Even if Microsoft does!</a:t>
            </a:r>
          </a:p>
          <a:p>
            <a:r>
              <a:rPr lang="en-US" dirty="0" smtClean="0"/>
              <a:t>Don’t use </a:t>
            </a:r>
            <a:r>
              <a:rPr lang="en-US" dirty="0" err="1" smtClean="0"/>
              <a:t>db_owner</a:t>
            </a:r>
            <a:r>
              <a:rPr lang="en-US" dirty="0" smtClean="0"/>
              <a:t> role members. See </a:t>
            </a:r>
            <a:r>
              <a:rPr lang="en-US" dirty="0" err="1" smtClean="0"/>
              <a:t>dbo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Explicitly define permissions against roles.</a:t>
            </a:r>
          </a:p>
          <a:p>
            <a:r>
              <a:rPr lang="en-US" dirty="0" smtClean="0"/>
              <a:t>Only grant the rights needed to do the job.</a:t>
            </a:r>
          </a:p>
          <a:p>
            <a:r>
              <a:rPr lang="en-US" dirty="0" smtClean="0"/>
              <a:t>Use ownership chaining!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Chaining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Security mechanism specific to SQL Server</a:t>
            </a:r>
          </a:p>
          <a:p>
            <a:r>
              <a:rPr lang="en-US" smtClean="0"/>
              <a:t>Recommended best practice </a:t>
            </a:r>
          </a:p>
          <a:p>
            <a:r>
              <a:rPr lang="en-US" smtClean="0"/>
              <a:t>Prevents direct access to base tables</a:t>
            </a:r>
          </a:p>
          <a:p>
            <a:r>
              <a:rPr lang="en-US" smtClean="0"/>
              <a:t>Reduces number of permissions checks </a:t>
            </a:r>
          </a:p>
          <a:p>
            <a:r>
              <a:rPr lang="en-US" smtClean="0"/>
              <a:t>How it works:</a:t>
            </a:r>
          </a:p>
          <a:p>
            <a:pPr lvl="1"/>
            <a:r>
              <a:rPr lang="en-US" smtClean="0"/>
              <a:t>When one object refers to another, SQL Server may not perform a security check on the object referred to</a:t>
            </a:r>
          </a:p>
          <a:p>
            <a:pPr lvl="1"/>
            <a:r>
              <a:rPr lang="en-US" smtClean="0"/>
              <a:t>Differs between SQL Server 2000 and 2005/8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Ownership chaining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SQL Server 2000:</a:t>
            </a:r>
          </a:p>
          <a:p>
            <a:pPr lvl="1"/>
            <a:r>
              <a:rPr lang="en-US" smtClean="0"/>
              <a:t>SQL Server checks the owner of the objects</a:t>
            </a:r>
          </a:p>
          <a:p>
            <a:pPr lvl="1"/>
            <a:r>
              <a:rPr lang="en-US" smtClean="0"/>
              <a:t>If the owner is the same, no security check on the referred to object is no performed.</a:t>
            </a:r>
          </a:p>
          <a:p>
            <a:r>
              <a:rPr lang="en-US" smtClean="0"/>
              <a:t>SQL Server 2005/8:</a:t>
            </a:r>
          </a:p>
          <a:p>
            <a:pPr lvl="1"/>
            <a:r>
              <a:rPr lang="en-US" smtClean="0"/>
              <a:t>Objects are no longer owned (user/schema separation)</a:t>
            </a:r>
          </a:p>
          <a:p>
            <a:pPr lvl="1"/>
            <a:r>
              <a:rPr lang="en-US" smtClean="0"/>
              <a:t>Objects are part of a schema</a:t>
            </a:r>
          </a:p>
          <a:p>
            <a:pPr lvl="1"/>
            <a:r>
              <a:rPr lang="en-US" smtClean="0"/>
              <a:t>Schema owners are checked instead</a:t>
            </a:r>
          </a:p>
          <a:p>
            <a:pPr lvl="1"/>
            <a:r>
              <a:rPr lang="en-US" smtClean="0"/>
              <a:t>If the owner is the same for both schema (or if the objects are in the same schema), no security check on the referred to object is performed.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Ownership chaining</a:t>
            </a:r>
            <a:endParaRPr lang="en-US" dirty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1600" y="3048000"/>
            <a:ext cx="23622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.usp_AProc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371600" y="5181600"/>
            <a:ext cx="23622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.usp_SecondProc</a:t>
            </a:r>
            <a:endParaRPr lang="en-US" b="1">
              <a:latin typeface="Arial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410200" y="30480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.ATable</a:t>
            </a:r>
            <a:endParaRPr lang="en-US" b="1">
              <a:latin typeface="Arial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410200" y="51816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Test2</a:t>
            </a:r>
            <a:r>
              <a:rPr lang="en-US">
                <a:latin typeface="Arial" charset="0"/>
              </a:rPr>
              <a:t>.SecondTable</a:t>
            </a:r>
            <a:endParaRPr lang="en-US" b="1">
              <a:latin typeface="Arial" charset="0"/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37338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3733800" y="556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62000" y="2405063"/>
            <a:ext cx="4301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800000"/>
                </a:solidFill>
                <a:latin typeface="Tempus Sans ITC" pitchFamily="82" charset="0"/>
              </a:rPr>
              <a:t>Ownership </a:t>
            </a:r>
            <a:r>
              <a:rPr lang="en-US" sz="2800" b="1" dirty="0" smtClean="0">
                <a:solidFill>
                  <a:srgbClr val="800000"/>
                </a:solidFill>
                <a:latin typeface="Tempus Sans ITC" pitchFamily="82" charset="0"/>
              </a:rPr>
              <a:t>Chain (Always):</a:t>
            </a:r>
            <a:endParaRPr lang="en-US" sz="2800" b="1" dirty="0">
              <a:solidFill>
                <a:srgbClr val="800000"/>
              </a:solidFill>
              <a:latin typeface="Tempus Sans ITC" pitchFamily="82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762000" y="4462463"/>
            <a:ext cx="6240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 dirty="0">
                <a:solidFill>
                  <a:srgbClr val="800000"/>
                </a:solidFill>
                <a:latin typeface="Tempus Sans ITC" pitchFamily="82" charset="0"/>
              </a:rPr>
              <a:t>NOT</a:t>
            </a:r>
            <a:r>
              <a:rPr lang="en-US" sz="2800" dirty="0">
                <a:solidFill>
                  <a:srgbClr val="800000"/>
                </a:solidFill>
                <a:latin typeface="Tempus Sans ITC" pitchFamily="82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Tempus Sans ITC" pitchFamily="82" charset="0"/>
              </a:rPr>
              <a:t>an Ownership Chain in SQL 2000: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267200" y="5176838"/>
            <a:ext cx="53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C-I-A Triad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524000" y="1353034"/>
          <a:ext cx="6096000" cy="5252069"/>
        </p:xfrm>
        <a:graphic>
          <a:graphicData uri="http://schemas.openxmlformats.org/presentationml/2006/ole">
            <p:oleObj spid="_x0000_s1026" name="Visio" r:id="rId3" imgW="2258360" imgH="19470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Ownership chaining</a:t>
            </a:r>
            <a:endParaRPr lang="en-US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371600" y="3048000"/>
            <a:ext cx="23622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.usp_AProc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371600" y="4910138"/>
            <a:ext cx="23622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.usp_SecondProc</a:t>
            </a:r>
            <a:endParaRPr lang="en-US" b="1">
              <a:latin typeface="Arial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410200" y="30480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</a:t>
            </a:r>
            <a:r>
              <a:rPr lang="en-US">
                <a:latin typeface="Arial" charset="0"/>
              </a:rPr>
              <a:t>.ATable</a:t>
            </a:r>
            <a:endParaRPr lang="en-US" b="1">
              <a:latin typeface="Arial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5410200" y="4910138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Test2</a:t>
            </a:r>
            <a:r>
              <a:rPr lang="en-US">
                <a:latin typeface="Arial" charset="0"/>
              </a:rPr>
              <a:t>.SecondTable</a:t>
            </a:r>
            <a:endParaRPr lang="en-US" b="1">
              <a:latin typeface="Arial" charset="0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7338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733800" y="529113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62000" y="2405063"/>
            <a:ext cx="4301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800000"/>
                </a:solidFill>
                <a:latin typeface="Tempus Sans ITC" pitchFamily="82" charset="0"/>
              </a:rPr>
              <a:t>Ownership </a:t>
            </a:r>
            <a:r>
              <a:rPr lang="en-US" sz="2800" b="1" dirty="0" smtClean="0">
                <a:solidFill>
                  <a:srgbClr val="800000"/>
                </a:solidFill>
                <a:latin typeface="Tempus Sans ITC" pitchFamily="82" charset="0"/>
              </a:rPr>
              <a:t>Chain (Always):</a:t>
            </a:r>
            <a:endParaRPr lang="en-US" sz="2800" b="1" dirty="0">
              <a:solidFill>
                <a:srgbClr val="800000"/>
              </a:solidFill>
              <a:latin typeface="Tempus Sans ITC" pitchFamily="82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62000" y="4191000"/>
            <a:ext cx="6809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rgbClr val="800000"/>
                </a:solidFill>
                <a:latin typeface="Tempus Sans ITC" pitchFamily="82" charset="0"/>
              </a:rPr>
              <a:t>Can be</a:t>
            </a:r>
            <a:r>
              <a:rPr lang="en-US" sz="2800" dirty="0">
                <a:solidFill>
                  <a:srgbClr val="800000"/>
                </a:solidFill>
                <a:latin typeface="Tempus Sans ITC" pitchFamily="82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Tempus Sans ITC" pitchFamily="82" charset="0"/>
              </a:rPr>
              <a:t>an Ownership Chain in SQL </a:t>
            </a:r>
            <a:r>
              <a:rPr lang="en-US" sz="2800" b="1" dirty="0" smtClean="0">
                <a:solidFill>
                  <a:srgbClr val="800000"/>
                </a:solidFill>
                <a:latin typeface="Tempus Sans ITC" pitchFamily="82" charset="0"/>
              </a:rPr>
              <a:t>2005/8:</a:t>
            </a:r>
            <a:endParaRPr lang="en-US" sz="2800" b="1" dirty="0">
              <a:solidFill>
                <a:srgbClr val="800000"/>
              </a:solidFill>
              <a:latin typeface="Tempus Sans ITC" pitchFamily="82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974725" y="5851525"/>
            <a:ext cx="6236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800000"/>
                </a:solidFill>
                <a:latin typeface="Tempus Sans ITC" pitchFamily="82" charset="0"/>
              </a:rPr>
              <a:t>As long as </a:t>
            </a:r>
            <a:r>
              <a:rPr lang="en-US" sz="2000" b="1" i="1" u="sng" dirty="0">
                <a:solidFill>
                  <a:srgbClr val="800000"/>
                </a:solidFill>
                <a:latin typeface="Tempus Sans ITC" pitchFamily="82" charset="0"/>
              </a:rPr>
              <a:t>Test </a:t>
            </a:r>
            <a:r>
              <a:rPr lang="en-US" sz="2000" b="1" i="1" dirty="0">
                <a:solidFill>
                  <a:srgbClr val="800000"/>
                </a:solidFill>
                <a:latin typeface="Tempus Sans ITC" pitchFamily="82" charset="0"/>
              </a:rPr>
              <a:t>and </a:t>
            </a:r>
            <a:r>
              <a:rPr lang="en-US" sz="2000" b="1" i="1" u="sng" dirty="0">
                <a:solidFill>
                  <a:srgbClr val="800000"/>
                </a:solidFill>
                <a:latin typeface="Tempus Sans ITC" pitchFamily="82" charset="0"/>
              </a:rPr>
              <a:t>Test2 </a:t>
            </a:r>
            <a:r>
              <a:rPr lang="en-US" sz="2000" b="1" i="1" dirty="0" smtClean="0">
                <a:solidFill>
                  <a:srgbClr val="800000"/>
                </a:solidFill>
                <a:latin typeface="Tempus Sans ITC" pitchFamily="82" charset="0"/>
              </a:rPr>
              <a:t>schemas </a:t>
            </a:r>
            <a:r>
              <a:rPr lang="en-US" sz="2000" b="1" i="1" dirty="0">
                <a:solidFill>
                  <a:srgbClr val="800000"/>
                </a:solidFill>
                <a:latin typeface="Tempus Sans ITC" pitchFamily="82" charset="0"/>
              </a:rPr>
              <a:t>have the same owner!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Ownership chaining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Implications:</a:t>
            </a:r>
          </a:p>
          <a:p>
            <a:pPr lvl="1"/>
            <a:r>
              <a:rPr lang="en-US" smtClean="0"/>
              <a:t>We can create stored procedures and views which refer to the base tables.</a:t>
            </a:r>
          </a:p>
          <a:p>
            <a:pPr lvl="1"/>
            <a:r>
              <a:rPr lang="en-US" smtClean="0"/>
              <a:t>Users need permission to the stored procedures and views.</a:t>
            </a:r>
          </a:p>
          <a:p>
            <a:pPr lvl="1"/>
            <a:r>
              <a:rPr lang="en-US" smtClean="0"/>
              <a:t>Access is controlled via the stored procedures and views.</a:t>
            </a:r>
          </a:p>
          <a:p>
            <a:pPr lvl="1"/>
            <a:r>
              <a:rPr lang="en-US" smtClean="0"/>
              <a:t>Base tables can be altered indirectly through the stored procedures and views.</a:t>
            </a:r>
          </a:p>
          <a:p>
            <a:pPr lvl="1"/>
            <a:r>
              <a:rPr lang="en-US" smtClean="0"/>
              <a:t>No permissions are needed against the base tables.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Securables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SQL Server 2005 introduced a new, granular permission model</a:t>
            </a:r>
          </a:p>
          <a:p>
            <a:r>
              <a:rPr lang="en-US" smtClean="0"/>
              <a:t>Two types of securables:</a:t>
            </a:r>
          </a:p>
          <a:p>
            <a:pPr lvl="1"/>
            <a:r>
              <a:rPr lang="en-US" smtClean="0"/>
              <a:t>Scopes</a:t>
            </a:r>
          </a:p>
          <a:p>
            <a:pPr lvl="1"/>
            <a:r>
              <a:rPr lang="en-US" smtClean="0"/>
              <a:t>Securables themselves</a:t>
            </a:r>
          </a:p>
          <a:p>
            <a:r>
              <a:rPr lang="en-US" smtClean="0"/>
              <a:t>Scopes are containers:</a:t>
            </a:r>
          </a:p>
          <a:p>
            <a:pPr lvl="1"/>
            <a:r>
              <a:rPr lang="en-US" smtClean="0"/>
              <a:t>Server</a:t>
            </a:r>
          </a:p>
          <a:p>
            <a:pPr lvl="1"/>
            <a:r>
              <a:rPr lang="en-US" smtClean="0"/>
              <a:t>Database</a:t>
            </a:r>
          </a:p>
          <a:p>
            <a:pPr lvl="1"/>
            <a:r>
              <a:rPr lang="en-US" smtClean="0"/>
              <a:t>Schema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Securables</a:t>
            </a:r>
            <a:endParaRPr lang="en-US" dirty="0"/>
          </a:p>
        </p:txBody>
      </p:sp>
      <p:pic>
        <p:nvPicPr>
          <p:cNvPr id="4" name="Content Placeholder 3" descr="Securab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035969"/>
            <a:ext cx="68580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Securables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Best Practices:</a:t>
            </a:r>
          </a:p>
          <a:p>
            <a:pPr lvl="1"/>
            <a:r>
              <a:rPr lang="en-US" smtClean="0"/>
              <a:t>Use schema to break up objects (namespaces)</a:t>
            </a:r>
          </a:p>
          <a:p>
            <a:pPr lvl="1"/>
            <a:r>
              <a:rPr lang="en-US" smtClean="0"/>
              <a:t>Apply permissions at the schema level</a:t>
            </a:r>
          </a:p>
          <a:p>
            <a:pPr lvl="1"/>
            <a:r>
              <a:rPr lang="en-US" smtClean="0"/>
              <a:t>Use Ownership Chaining </a:t>
            </a:r>
          </a:p>
          <a:p>
            <a:pPr lvl="1"/>
            <a:r>
              <a:rPr lang="en-US" smtClean="0"/>
              <a:t>Apply permissions using database roles</a:t>
            </a:r>
          </a:p>
          <a:p>
            <a:pPr lvl="1"/>
            <a:r>
              <a:rPr lang="en-US" smtClean="0"/>
              <a:t>Put users in the appropriate roles</a:t>
            </a:r>
          </a:p>
          <a:p>
            <a:r>
              <a:rPr lang="en-US" smtClean="0"/>
              <a:t>Considerations:</a:t>
            </a:r>
          </a:p>
          <a:p>
            <a:pPr lvl="1"/>
            <a:r>
              <a:rPr lang="en-US" smtClean="0"/>
              <a:t>Namespaces (schema) don’t fit with permission model</a:t>
            </a:r>
          </a:p>
          <a:p>
            <a:pPr lvl="1"/>
            <a:r>
              <a:rPr lang="en-US" smtClean="0"/>
              <a:t>Temporary exceptions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you’re still awake…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5758" y="4397276"/>
            <a:ext cx="44422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Contact Information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K. Brian Kelley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kbriankelley@acm.org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http://www.truthsolutions.com/</a:t>
            </a:r>
          </a:p>
          <a:p>
            <a:r>
              <a:rPr lang="en-US" sz="2400" dirty="0" smtClean="0"/>
              <a:t>   http://twitter.com/kbriankelley/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385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i="1" dirty="0" smtClean="0"/>
              <a:t>Only what’s needed. No less, no more.</a:t>
            </a:r>
          </a:p>
          <a:p>
            <a:pPr algn="ctr">
              <a:buNone/>
            </a:pPr>
            <a:endParaRPr lang="en-US" sz="4000" i="1" dirty="0" smtClean="0"/>
          </a:p>
          <a:p>
            <a:pPr algn="ctr">
              <a:buNone/>
            </a:pPr>
            <a:r>
              <a:rPr lang="en-US" sz="4000" i="1" dirty="0" smtClean="0"/>
              <a:t>Too little and the job doesn’t got done.</a:t>
            </a:r>
          </a:p>
          <a:p>
            <a:pPr algn="ctr">
              <a:buNone/>
            </a:pPr>
            <a:endParaRPr lang="en-US" sz="4000" i="1" dirty="0" smtClean="0"/>
          </a:p>
          <a:p>
            <a:pPr algn="ctr">
              <a:buNone/>
            </a:pPr>
            <a:r>
              <a:rPr lang="en-US" sz="4000" i="1" dirty="0" smtClean="0"/>
              <a:t>Too much, and you’ve increased your risk!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in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is like an onion. It has </a:t>
            </a:r>
            <a:r>
              <a:rPr lang="en-US" b="1" dirty="0" smtClean="0"/>
              <a:t>layers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just more, but different, too.</a:t>
            </a:r>
          </a:p>
          <a:p>
            <a:r>
              <a:rPr lang="en-US" dirty="0" smtClean="0"/>
              <a:t>Think about the old game </a:t>
            </a:r>
            <a:r>
              <a:rPr lang="en-US" b="1" dirty="0" smtClean="0"/>
              <a:t>Breakout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Image:Breakout2600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581400"/>
            <a:ext cx="4733925" cy="301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Types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Risk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describe what can happen.</a:t>
            </a:r>
          </a:p>
          <a:p>
            <a:r>
              <a:rPr lang="en-US" dirty="0" smtClean="0"/>
              <a:t>We can make general assumptions to the likelihood, impact, and cost.</a:t>
            </a:r>
          </a:p>
          <a:p>
            <a:r>
              <a:rPr lang="en-US" dirty="0" smtClean="0"/>
              <a:t>But we can’t give hard numbers</a:t>
            </a:r>
          </a:p>
          <a:p>
            <a:r>
              <a:rPr lang="en-US" dirty="0" smtClean="0"/>
              <a:t>We techies can live with this.</a:t>
            </a:r>
          </a:p>
          <a:p>
            <a:r>
              <a:rPr lang="en-US" dirty="0" smtClean="0"/>
              <a:t>The business side usually </a:t>
            </a:r>
            <a:r>
              <a:rPr lang="en-US" b="1" u="sng" dirty="0" smtClean="0"/>
              <a:t>can’t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Lantern</Template>
  <TotalTime>417</TotalTime>
  <Words>2402</Words>
  <Application>Microsoft Office PowerPoint</Application>
  <PresentationFormat>On-screen Show (4:3)</PresentationFormat>
  <Paragraphs>427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Lantern</vt:lpstr>
      <vt:lpstr>Visio</vt:lpstr>
      <vt:lpstr>Fortress SQL Server</vt:lpstr>
      <vt:lpstr>My Background</vt:lpstr>
      <vt:lpstr>Agenda</vt:lpstr>
      <vt:lpstr>Security principles</vt:lpstr>
      <vt:lpstr>The C-I-A Triad</vt:lpstr>
      <vt:lpstr>Principle of Least Privilege</vt:lpstr>
      <vt:lpstr>Defense in Depth</vt:lpstr>
      <vt:lpstr>Risk Assessment</vt:lpstr>
      <vt:lpstr>Qualitative Risk Assessment</vt:lpstr>
      <vt:lpstr>Qualitative Example</vt:lpstr>
      <vt:lpstr>Quantitative Risk Assessment</vt:lpstr>
      <vt:lpstr>Quantitative Example</vt:lpstr>
      <vt:lpstr>Threat vectors</vt:lpstr>
      <vt:lpstr>Threat Vectors</vt:lpstr>
      <vt:lpstr>Back to Our Example</vt:lpstr>
      <vt:lpstr>Securing the Server Itself</vt:lpstr>
      <vt:lpstr>Let’s Talk Operating System</vt:lpstr>
      <vt:lpstr>OS Basics</vt:lpstr>
      <vt:lpstr>What about MS09-004?</vt:lpstr>
      <vt:lpstr>What is Often Missed</vt:lpstr>
      <vt:lpstr>What Else?</vt:lpstr>
      <vt:lpstr>Technical security solutions for sql server</vt:lpstr>
      <vt:lpstr>For the DBA</vt:lpstr>
      <vt:lpstr>Server Level Security</vt:lpstr>
      <vt:lpstr>Server Level Security</vt:lpstr>
      <vt:lpstr>Server Level Security</vt:lpstr>
      <vt:lpstr>Server Level Security</vt:lpstr>
      <vt:lpstr>Server Level Security</vt:lpstr>
      <vt:lpstr>Server Level Security</vt:lpstr>
      <vt:lpstr>Database Level Security</vt:lpstr>
      <vt:lpstr>Database Level Security</vt:lpstr>
      <vt:lpstr>Database Level Security</vt:lpstr>
      <vt:lpstr>Database Level Security</vt:lpstr>
      <vt:lpstr>Database Level Security</vt:lpstr>
      <vt:lpstr>Database Level Security</vt:lpstr>
      <vt:lpstr>Using sys.database_permissions</vt:lpstr>
      <vt:lpstr>Implicit Permissions</vt:lpstr>
      <vt:lpstr>Auditing Logins</vt:lpstr>
      <vt:lpstr>For the Developer</vt:lpstr>
      <vt:lpstr>Logins vs. Users</vt:lpstr>
      <vt:lpstr>Logins vs. Users</vt:lpstr>
      <vt:lpstr>Protect the Credentials</vt:lpstr>
      <vt:lpstr>Database Roles</vt:lpstr>
      <vt:lpstr>Database Roles</vt:lpstr>
      <vt:lpstr>Database Roles</vt:lpstr>
      <vt:lpstr>Principle of Least Privilege</vt:lpstr>
      <vt:lpstr>Ownership Chaining</vt:lpstr>
      <vt:lpstr>Ownership chaining</vt:lpstr>
      <vt:lpstr>Ownership chaining</vt:lpstr>
      <vt:lpstr>Ownership chaining</vt:lpstr>
      <vt:lpstr>Ownership chaining</vt:lpstr>
      <vt:lpstr>Securables</vt:lpstr>
      <vt:lpstr>Securables</vt:lpstr>
      <vt:lpstr>Securables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Fortress SQL Server</dc:title>
  <dc:creator>K. Brian Kelley</dc:creator>
  <cp:lastModifiedBy>AgFirst</cp:lastModifiedBy>
  <cp:revision>38</cp:revision>
  <dcterms:created xsi:type="dcterms:W3CDTF">2008-10-23T02:07:59Z</dcterms:created>
  <dcterms:modified xsi:type="dcterms:W3CDTF">2009-02-17T14:14:36Z</dcterms:modified>
</cp:coreProperties>
</file>